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77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6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374"/>
  </p:normalViewPr>
  <p:slideViewPr>
    <p:cSldViewPr snapToGrid="0" showGuides="1">
      <p:cViewPr varScale="1">
        <p:scale>
          <a:sx n="55" d="100"/>
          <a:sy n="55" d="100"/>
        </p:scale>
        <p:origin x="816" y="43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4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787782"/>
            <a:ext cx="9144000" cy="2187001"/>
          </a:xfrm>
        </p:spPr>
        <p:txBody>
          <a:bodyPr>
            <a:normAutofit fontScale="90000"/>
          </a:bodyPr>
          <a:lstStyle/>
          <a:p>
            <a:r>
              <a:rPr lang="ja-JP" altLang="zh-CN" dirty="0">
                <a:effectLst/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作業員の</a:t>
            </a:r>
            <a:r>
              <a:rPr lang="en-US" altLang="ja-JP" dirty="0">
                <a:effectLst/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GS</a:t>
            </a:r>
            <a:r>
              <a:rPr lang="ja-JP" altLang="en-US" dirty="0">
                <a:effectLst/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・</a:t>
            </a:r>
            <a:r>
              <a:rPr lang="en-US" altLang="ja-JP" dirty="0">
                <a:effectLst/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MV-site</a:t>
            </a:r>
            <a:br>
              <a:rPr lang="en-US" altLang="ja-JP" dirty="0">
                <a:effectLst/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</a:br>
            <a:r>
              <a:rPr lang="ja-JP" altLang="en-US" dirty="0">
                <a:effectLst/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登録マニュアル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08575" y="5658485"/>
            <a:ext cx="19754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MedVigilance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579755" y="-91440"/>
            <a:ext cx="5516245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1.8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ja-JP" altLang="zh-CN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グリーンサイト</a:t>
            </a:r>
            <a:r>
              <a:rPr lang="ja-JP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にログイン</a:t>
            </a:r>
            <a:endParaRPr lang="ja-JP" altLang="en-US" sz="2800" kern="0">
              <a:solidFill>
                <a:srgbClr val="3C3C3C"/>
              </a:solidFill>
              <a:latin typeface="Meiryo Regular" panose="020B0804030504040204" charset="-128"/>
              <a:ea typeface="Meiryo Regular" panose="020B0804030504040204" charset="-128"/>
              <a:cs typeface="Meiryo Regular" panose="020B0804030504040204" charset="-128"/>
              <a:sym typeface="+mn-ea"/>
            </a:endParaRPr>
          </a:p>
        </p:txBody>
      </p:sp>
      <p:pic>
        <p:nvPicPr>
          <p:cNvPr id="6" name="图片 5" descr="11.RAHA5326ログイ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1273175"/>
            <a:ext cx="5892800" cy="4546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04380" y="1308100"/>
            <a:ext cx="3991610" cy="19939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すべての</a:t>
            </a:r>
            <a:r>
              <a:rPr lang="en-US" altLang="zh-CN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ID</a:t>
            </a:r>
            <a:r>
              <a:rPr lang="ja-JP" altLang="en-US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をサインアウトして、</a:t>
            </a:r>
            <a:r>
              <a:rPr lang="ja-JP" altLang="en-US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元請</a:t>
            </a:r>
            <a:r>
              <a:rPr lang="en-US" altLang="zh-CN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会社</a:t>
            </a:r>
            <a:r>
              <a:rPr lang="ja-JP" altLang="en-US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登録</a:t>
            </a:r>
            <a:r>
              <a:rPr lang="en-US" altLang="zh-CN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ID</a:t>
            </a:r>
            <a:r>
              <a:rPr lang="en-US" altLang="zh-CN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とパスワードを入力して、ログインしてください。</a:t>
            </a:r>
            <a:endParaRPr lang="en-US" altLang="zh-CN" sz="1800" kern="0">
              <a:latin typeface="Palatino Linotype"/>
              <a:ea typeface="宋体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800" kern="100">
                <a:latin typeface="Palatino Linotype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7104380" y="3140710"/>
            <a:ext cx="3991610" cy="2978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URL：</a:t>
            </a:r>
          </a:p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https://s2.portal.kensetsu-site.com/login</a:t>
            </a:r>
          </a:p>
          <a:p>
            <a:pPr algn="l"/>
            <a:endParaRPr lang="en-US" altLang="zh-CN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協力会社</a:t>
            </a:r>
            <a:r>
              <a:rPr lang="ja-JP" altLang="en-US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登録</a:t>
            </a:r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ID：CTJZ9282</a:t>
            </a:r>
          </a:p>
          <a:p>
            <a:pPr algn="l"/>
            <a:endParaRPr lang="en-US" altLang="zh-CN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  <a:p>
            <a:pPr algn="l"/>
            <a:r>
              <a:rPr lang="ja-JP" altLang="en-US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元請</a:t>
            </a:r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会社</a:t>
            </a:r>
            <a:r>
              <a:rPr lang="ja-JP" altLang="en-US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登録</a:t>
            </a:r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ID：RAHA5326</a:t>
            </a:r>
          </a:p>
          <a:p>
            <a:pPr algn="l"/>
            <a:endParaRPr lang="en-US" altLang="zh-CN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共通PW：mcdp1234</a:t>
            </a:r>
            <a:r>
              <a:rPr lang="en-US" altLang="zh-CN" sz="1800" kern="100">
                <a:latin typeface="Palatino Linotype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4"/>
          <p:cNvSpPr>
            <a:spLocks noGrp="1"/>
          </p:cNvSpPr>
          <p:nvPr/>
        </p:nvSpPr>
        <p:spPr>
          <a:xfrm>
            <a:off x="436245" y="-91440"/>
            <a:ext cx="7009765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1.9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ja-JP" altLang="zh-CN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グリーンサイト</a:t>
            </a:r>
            <a:r>
              <a:rPr lang="ja-JP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（</a:t>
            </a:r>
            <a:r>
              <a:rPr lang="ja-JP" altLang="en-US" sz="2800" kern="0">
                <a:solidFill>
                  <a:srgbClr val="3C3C3C"/>
                </a:solidFill>
                <a:latin typeface="Meiryo" panose="020B0804030504040204" charset="-128"/>
                <a:ea typeface="Meiryo" panose="020B0804030504040204" charset="-128"/>
                <a:cs typeface="Meiryo Bold" panose="020B0804030504040204" charset="-128"/>
                <a:sym typeface="Times New Roman" panose="02020603050405020304"/>
              </a:rPr>
              <a:t>元請</a:t>
            </a:r>
            <a:r>
              <a:rPr lang="ja-JP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会社向け）</a:t>
            </a:r>
            <a:endParaRPr lang="ja-JP" altLang="en-US" sz="2800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7127875" y="1913255"/>
            <a:ext cx="4330700" cy="30289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「</a:t>
            </a:r>
            <a:r>
              <a:rPr lang="ja-JP" altLang="en-US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グリーンサイト（</a:t>
            </a:r>
            <a:r>
              <a:rPr lang="ja-JP" altLang="en-US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元請</a:t>
            </a:r>
            <a:r>
              <a:rPr lang="en-US" altLang="zh-CN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会社</a:t>
            </a:r>
            <a:r>
              <a:rPr lang="ja-JP" altLang="en-US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向け）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」をクリックし、基本データの管理とグリーンサイトの管理することができます。</a:t>
            </a:r>
          </a:p>
        </p:txBody>
      </p:sp>
      <p:pic>
        <p:nvPicPr>
          <p:cNvPr id="8" name="图片 7" descr="12.元請会社向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55" y="1671320"/>
            <a:ext cx="3166745" cy="3148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193800" y="-91440"/>
            <a:ext cx="13462635" cy="1051560"/>
            <a:chOff x="-1880" y="-144"/>
            <a:chExt cx="21201" cy="1656"/>
          </a:xfrm>
        </p:grpSpPr>
        <p:sp>
          <p:nvSpPr>
            <p:cNvPr id="5" name="矩形 4"/>
            <p:cNvSpPr/>
            <p:nvPr/>
          </p:nvSpPr>
          <p:spPr>
            <a:xfrm>
              <a:off x="-281" y="585"/>
              <a:ext cx="19602" cy="8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标题 4"/>
            <p:cNvSpPr>
              <a:spLocks noGrp="1"/>
            </p:cNvSpPr>
            <p:nvPr/>
          </p:nvSpPr>
          <p:spPr>
            <a:xfrm>
              <a:off x="-1880" y="-144"/>
              <a:ext cx="16115" cy="16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13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b="1">
                  <a:latin typeface="Meiryo Bold" panose="020B0804030504040204" charset="-128"/>
                  <a:ea typeface="Meiryo Bold" panose="020B0804030504040204" charset="-128"/>
                  <a:cs typeface="Meiryo Regular" panose="020B0804030504040204" charset="-128"/>
                </a:rPr>
                <a:t>1.10</a:t>
              </a:r>
              <a:r>
                <a:rPr lang="ja-JP" altLang="en-US" sz="2800" b="1">
                  <a:latin typeface="Meiryo Bold" panose="020B0804030504040204" charset="-128"/>
                  <a:ea typeface="Meiryo Bold" panose="020B0804030504040204" charset="-128"/>
                  <a:cs typeface="Meiryo Regular" panose="020B0804030504040204" charset="-128"/>
                </a:rPr>
                <a:t>　</a:t>
              </a:r>
              <a:r>
                <a:rPr lang="ja-JP" altLang="zh-CN" sz="2800">
                  <a:latin typeface="Meiryo Regular" panose="020B0804030504040204" charset="-128"/>
                  <a:ea typeface="Meiryo Regular" panose="020B0804030504040204" charset="-128"/>
                  <a:cs typeface="Meiryo Regular" panose="020B0804030504040204" charset="-128"/>
                  <a:sym typeface="+mn-ea"/>
                </a:rPr>
                <a:t>グリーンファイル提出状況確認</a:t>
              </a:r>
            </a:p>
          </p:txBody>
        </p:sp>
      </p:grpSp>
      <p:pic>
        <p:nvPicPr>
          <p:cNvPr id="4" name="图片 3" descr="13.グリーンファイル提出状況確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335" y="1111885"/>
            <a:ext cx="5880100" cy="1879600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742950" y="5032375"/>
            <a:ext cx="10452100" cy="14865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「</a:t>
            </a:r>
            <a:r>
              <a:rPr lang="ja-JP" altLang="zh-CN" sz="27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  <a:sym typeface="+mn-ea"/>
              </a:rPr>
              <a:t>グリーンファイル提出状況確認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」をクリックし、提出した書類状況確認することができます。</a:t>
            </a:r>
          </a:p>
        </p:txBody>
      </p:sp>
      <p:pic>
        <p:nvPicPr>
          <p:cNvPr id="8" name="图片 7" descr="14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55" y="3072130"/>
            <a:ext cx="10985500" cy="18796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5155" y="4314825"/>
            <a:ext cx="10985500" cy="48133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2191385" y="-91440"/>
            <a:ext cx="14460220" cy="1051560"/>
            <a:chOff x="-3451" y="-144"/>
            <a:chExt cx="22772" cy="1656"/>
          </a:xfrm>
        </p:grpSpPr>
        <p:sp>
          <p:nvSpPr>
            <p:cNvPr id="10" name="矩形 9"/>
            <p:cNvSpPr/>
            <p:nvPr/>
          </p:nvSpPr>
          <p:spPr>
            <a:xfrm>
              <a:off x="-281" y="585"/>
              <a:ext cx="19602" cy="8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标题 4"/>
            <p:cNvSpPr>
              <a:spLocks noGrp="1"/>
            </p:cNvSpPr>
            <p:nvPr/>
          </p:nvSpPr>
          <p:spPr>
            <a:xfrm>
              <a:off x="-3451" y="-144"/>
              <a:ext cx="16115" cy="16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13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800" b="1">
                  <a:latin typeface="Meiryo Bold" panose="020B0804030504040204" charset="-128"/>
                  <a:ea typeface="Meiryo Bold" panose="020B0804030504040204" charset="-128"/>
                  <a:cs typeface="Meiryo Regular" panose="020B0804030504040204" charset="-128"/>
                </a:rPr>
                <a:t>1.11</a:t>
              </a:r>
              <a:r>
                <a:rPr lang="ja-JP" altLang="en-US" sz="2800" b="1">
                  <a:latin typeface="Meiryo Bold" panose="020B0804030504040204" charset="-128"/>
                  <a:ea typeface="Meiryo Bold" panose="020B0804030504040204" charset="-128"/>
                  <a:cs typeface="Meiryo Regular" panose="020B0804030504040204" charset="-128"/>
                </a:rPr>
                <a:t>　</a:t>
              </a:r>
              <a:r>
                <a:rPr lang="ja-JP" altLang="zh-CN" sz="2800">
                  <a:latin typeface="Meiryo Regular" panose="020B0804030504040204" charset="-128"/>
                  <a:ea typeface="Meiryo Regular" panose="020B0804030504040204" charset="-128"/>
                  <a:cs typeface="Meiryo Regular" panose="020B0804030504040204" charset="-128"/>
                  <a:sym typeface="+mn-ea"/>
                </a:rPr>
                <a:t>作業員名薄一覧</a:t>
              </a:r>
            </a:p>
          </p:txBody>
        </p:sp>
      </p:grpSp>
      <p:pic>
        <p:nvPicPr>
          <p:cNvPr id="12" name="图片 11" descr="15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928370"/>
            <a:ext cx="6609715" cy="2307590"/>
          </a:xfrm>
          <a:prstGeom prst="rect">
            <a:avLst/>
          </a:prstGeom>
        </p:spPr>
      </p:pic>
      <p:sp>
        <p:nvSpPr>
          <p:cNvPr id="14" name="文本框 7"/>
          <p:cNvSpPr txBox="1"/>
          <p:nvPr/>
        </p:nvSpPr>
        <p:spPr>
          <a:xfrm>
            <a:off x="742950" y="5359400"/>
            <a:ext cx="10452100" cy="1486535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zh-CN" sz="27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作業員名薄「</a:t>
            </a:r>
            <a:r>
              <a:rPr lang="ja-JP" altLang="zh-CN" sz="27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  <a:sym typeface="+mn-ea"/>
              </a:rPr>
              <a:t>閲覧</a:t>
            </a:r>
            <a:r>
              <a:rPr lang="ja-JP" altLang="zh-CN" sz="27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」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をクリックし、書類状況確認することができます。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974080" y="2682240"/>
            <a:ext cx="725170" cy="43688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pic>
        <p:nvPicPr>
          <p:cNvPr id="19" name="图片 18" descr="16.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595" y="3235960"/>
            <a:ext cx="7242810" cy="187896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927985" y="4678045"/>
            <a:ext cx="6727190" cy="43688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21" name="下箭头 20"/>
          <p:cNvSpPr/>
          <p:nvPr/>
        </p:nvSpPr>
        <p:spPr>
          <a:xfrm>
            <a:off x="6167120" y="3236595"/>
            <a:ext cx="339090" cy="13569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18110" y="36893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6110" y="213995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2</a:t>
            </a:r>
            <a:r>
              <a:rPr lang="zh-CN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.作業員名簿で通門カード出力する</a:t>
            </a:r>
          </a:p>
        </p:txBody>
      </p:sp>
      <p:pic>
        <p:nvPicPr>
          <p:cNvPr id="5" name="图片 4" descr="2.協力会社向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555" y="1409700"/>
            <a:ext cx="2146300" cy="2095500"/>
          </a:xfrm>
          <a:prstGeom prst="rect">
            <a:avLst/>
          </a:prstGeom>
        </p:spPr>
      </p:pic>
      <p:pic>
        <p:nvPicPr>
          <p:cNvPr id="6" name="图片 5" descr="3.従業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" y="4735195"/>
            <a:ext cx="7094220" cy="1518920"/>
          </a:xfrm>
          <a:prstGeom prst="rect">
            <a:avLst/>
          </a:prstGeom>
        </p:spPr>
      </p:pic>
      <p:pic>
        <p:nvPicPr>
          <p:cNvPr id="9" name="图片 8" descr="1.CTJZ9282账户登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" y="1080770"/>
            <a:ext cx="4011295" cy="288163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249420" y="2450465"/>
            <a:ext cx="862330" cy="2914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5400000">
            <a:off x="5735955" y="4004945"/>
            <a:ext cx="862330" cy="2914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0700" y="5511800"/>
            <a:ext cx="1587500" cy="436880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12" name="文本框 7"/>
          <p:cNvSpPr txBox="1"/>
          <p:nvPr/>
        </p:nvSpPr>
        <p:spPr>
          <a:xfrm>
            <a:off x="7590155" y="1380490"/>
            <a:ext cx="3991610" cy="43459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zh-CN" sz="22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グリーンサイト</a:t>
            </a:r>
            <a:r>
              <a:rPr lang="en-US" altLang="zh-CN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にアクセスし、</a:t>
            </a:r>
            <a:r>
              <a:rPr lang="en-US" altLang="zh-CN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協力会社ID</a:t>
            </a:r>
            <a:r>
              <a:rPr lang="en-US" altLang="zh-CN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とパスワードを入力して、ログインしてください</a:t>
            </a:r>
            <a:r>
              <a:rPr lang="zh-CN" altLang="en-US" sz="2200" kern="0">
                <a:solidFill>
                  <a:srgbClr val="3C3C3C"/>
                </a:solidFill>
                <a:latin typeface="メイリオ" panose="020B0804030504040204" charset="-128"/>
                <a:ea typeface="宋体" charset="0"/>
                <a:cs typeface="メイリオ" panose="020B0804030504040204" charset="-128"/>
                <a:sym typeface="Times New Roman" panose="02020603050405020304"/>
              </a:rPr>
              <a:t>。</a:t>
            </a:r>
          </a:p>
          <a:p>
            <a:pPr algn="l"/>
            <a:r>
              <a:rPr lang="ja-JP" altLang="en-US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「</a:t>
            </a:r>
            <a:r>
              <a:rPr lang="ja-JP" altLang="en-US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グリーンサイト（協力会社向け）</a:t>
            </a:r>
            <a:r>
              <a:rPr lang="ja-JP" altLang="en-US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」をクリックし、「</a:t>
            </a:r>
            <a:r>
              <a:rPr lang="ja-JP" altLang="en-US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従業員</a:t>
            </a:r>
            <a:r>
              <a:rPr lang="ja-JP" altLang="en-US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」を選択</a:t>
            </a:r>
            <a:r>
              <a:rPr lang="en-US" altLang="zh-CN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してください</a:t>
            </a:r>
            <a:r>
              <a:rPr lang="zh-CN" altLang="en-US" sz="2200" kern="0">
                <a:solidFill>
                  <a:srgbClr val="3C3C3C"/>
                </a:solidFill>
                <a:latin typeface="メイリオ" panose="020B0804030504040204" charset="-128"/>
                <a:ea typeface="宋体" charset="0"/>
                <a:cs typeface="メイリオ" panose="020B0804030504040204" charset="-128"/>
                <a:sym typeface="Times New Roman" panose="02020603050405020304"/>
              </a:rPr>
              <a:t>。</a:t>
            </a:r>
            <a:endParaRPr lang="ja-JP" altLang="en-US" sz="2200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18110" y="36893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6110" y="213995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2</a:t>
            </a:r>
            <a:r>
              <a:rPr lang="zh-CN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.</a:t>
            </a:r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zh-CN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作業員名簿で通門カード出力する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548640" y="5123815"/>
            <a:ext cx="10452100" cy="1486535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zh-CN" sz="27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「</a:t>
            </a:r>
            <a:r>
              <a:rPr lang="zh-CN" altLang="en-US" sz="27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  <a:sym typeface="+mn-ea"/>
              </a:rPr>
              <a:t>通門カード出力</a:t>
            </a:r>
            <a:r>
              <a:rPr lang="ja-JP" altLang="zh-CN" sz="27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」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をクリックし、ダウンロードしてください。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55930" y="1042035"/>
            <a:ext cx="7284720" cy="3881755"/>
            <a:chOff x="2387" y="1641"/>
            <a:chExt cx="14456" cy="6248"/>
          </a:xfrm>
        </p:grpSpPr>
        <p:pic>
          <p:nvPicPr>
            <p:cNvPr id="4" name="图片 3" descr="作業員名薄通門カード出力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7" y="1641"/>
              <a:ext cx="14457" cy="624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7844" y="7201"/>
              <a:ext cx="1755" cy="68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zh-CN"/>
                <a:t>　</a:t>
              </a:r>
            </a:p>
          </p:txBody>
        </p:sp>
      </p:grpSp>
      <p:pic>
        <p:nvPicPr>
          <p:cNvPr id="5" name="图片 4" descr="截屏2023-10-18 18.58.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885" y="1042035"/>
            <a:ext cx="3516630" cy="231140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 rot="19980000">
            <a:off x="5461635" y="3623310"/>
            <a:ext cx="2813685" cy="4495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18110" y="41084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626110" y="264160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3.</a:t>
            </a:r>
            <a:r>
              <a:rPr lang="zh-CN" altLang="en-US" sz="28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MVSiteで作業員GS</a:t>
            </a:r>
            <a:r>
              <a:rPr lang="ja-JP" altLang="zh-CN" sz="28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から</a:t>
            </a:r>
            <a:r>
              <a:rPr lang="zh-CN" altLang="en-US" sz="28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同期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556260" y="4488815"/>
            <a:ext cx="11201400" cy="988060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en-US" altLang="ja-JP" sz="27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MV−site</a:t>
            </a:r>
            <a:r>
              <a:rPr lang="ja-JP" altLang="en-US" sz="27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を登録して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、「</a:t>
            </a:r>
            <a:r>
              <a:rPr lang="ja-JP" altLang="en-US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作業員管理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」を選択すると「</a:t>
            </a:r>
            <a:r>
              <a:rPr lang="ja-JP" altLang="en-US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＋</a:t>
            </a:r>
            <a:r>
              <a:rPr lang="en-US" altLang="ja-JP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GS</a:t>
            </a:r>
            <a:r>
              <a:rPr lang="ja-JP" altLang="en-US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から同期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」を押せば、サーバーに保存した作業員情報を一括で同期します。</a:t>
            </a:r>
          </a:p>
        </p:txBody>
      </p:sp>
      <p:pic>
        <p:nvPicPr>
          <p:cNvPr id="16" name="图片 15" descr="MVSiteで作業員GSから同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165860"/>
            <a:ext cx="11386185" cy="31781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56260" y="3618230"/>
            <a:ext cx="884555" cy="334645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19" name="矩形 18"/>
          <p:cNvSpPr/>
          <p:nvPr/>
        </p:nvSpPr>
        <p:spPr>
          <a:xfrm>
            <a:off x="1703705" y="2564765"/>
            <a:ext cx="819785" cy="334645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20" name="矩形 19"/>
          <p:cNvSpPr/>
          <p:nvPr/>
        </p:nvSpPr>
        <p:spPr>
          <a:xfrm>
            <a:off x="1776095" y="3933190"/>
            <a:ext cx="8890635" cy="334645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21" name="文本框 7"/>
          <p:cNvSpPr txBox="1"/>
          <p:nvPr/>
        </p:nvSpPr>
        <p:spPr>
          <a:xfrm>
            <a:off x="463550" y="5621655"/>
            <a:ext cx="11201400" cy="988060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sz="2000">
                <a:latin typeface="Meiryo Regular" panose="020B0804030504040204" charset="-128"/>
                <a:ea typeface="Meiryo Regular" panose="020B0804030504040204" charset="-128"/>
              </a:rPr>
              <a:t>注：</a:t>
            </a:r>
            <a:r>
              <a:rPr sz="2000">
                <a:latin typeface="Meiryo Regular" panose="020B0804030504040204" charset="-128"/>
                <a:ea typeface="Meiryo Regular" panose="020B0804030504040204" charset="-128"/>
              </a:rPr>
              <a:t>同期した作業員情報の写真設定のステータスの確認を行います。「設定済」を表示すると、当該作業員の顔写真は登録済みになります。しかし、「設定待」と表示すれば、当該作業員は顔写真の登録を行う必要があります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18110" y="768350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626110" y="643890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4.</a:t>
            </a:r>
            <a:r>
              <a:rPr lang="zh-CN" altLang="en-US" sz="2800">
                <a:latin typeface="Meiryo" panose="020B0804030504040204" charset="-128"/>
                <a:ea typeface="Meiryo" panose="020B0804030504040204" charset="-128"/>
                <a:cs typeface="Meiryo Regular" panose="020B0804030504040204" charset="-128"/>
              </a:rPr>
              <a:t>作業員顔登録</a:t>
            </a:r>
          </a:p>
        </p:txBody>
      </p:sp>
      <p:pic>
        <p:nvPicPr>
          <p:cNvPr id="4" name="图片 3" descr="截屏2023-10-18 19.21.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505" y="1477010"/>
            <a:ext cx="6068695" cy="3330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4555" y="4807585"/>
            <a:ext cx="7555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URL</a:t>
            </a:r>
            <a:r>
              <a:rPr lang="ja-JP" altLang="en-US" dirty="0"/>
              <a:t>：</a:t>
            </a:r>
            <a:r>
              <a:rPr lang="zh-CN" altLang="en-US" dirty="0"/>
              <a:t>https://staging.face-in.jp/face-image-upload-step-1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35505" y="5230495"/>
            <a:ext cx="75552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zh-CN" sz="22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氏名、生年月日を入力し、作業員</a:t>
            </a:r>
            <a:r>
              <a:rPr lang="en-US" altLang="ja-JP" sz="22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ID</a:t>
            </a:r>
            <a:r>
              <a:rPr lang="ja-JP" altLang="en-US" sz="22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は</a:t>
            </a:r>
            <a:r>
              <a:rPr lang="zh-CN" altLang="en-US" sz="22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  <a:sym typeface="+mn-ea"/>
              </a:rPr>
              <a:t>通門カード</a:t>
            </a:r>
            <a:r>
              <a:rPr lang="ja-JP" altLang="zh-CN" sz="22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  <a:sym typeface="+mn-ea"/>
              </a:rPr>
              <a:t>の</a:t>
            </a:r>
            <a:r>
              <a:rPr lang="en-US" altLang="ja-JP" sz="22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  <a:sym typeface="+mn-ea"/>
              </a:rPr>
              <a:t>QR</a:t>
            </a:r>
            <a:r>
              <a:rPr lang="ja-JP" altLang="en-US" sz="22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  <a:sym typeface="+mn-ea"/>
              </a:rPr>
              <a:t>コードをスキャンしてください。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9700" y="112839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110" y="985520"/>
            <a:ext cx="10515600" cy="1051560"/>
          </a:xfrm>
        </p:spPr>
        <p:txBody>
          <a:bodyPr/>
          <a:lstStyle/>
          <a:p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</a:t>
            </a:r>
            <a:r>
              <a:rPr lang="zh-CN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.GS(協力会社向け)で作業員の必須情報を記入し、名簿に登録</a:t>
            </a:r>
          </a:p>
        </p:txBody>
      </p:sp>
      <p:sp>
        <p:nvSpPr>
          <p:cNvPr id="7" name="矩形 6"/>
          <p:cNvSpPr/>
          <p:nvPr/>
        </p:nvSpPr>
        <p:spPr>
          <a:xfrm>
            <a:off x="-118110" y="2153920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6110" y="1998980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2</a:t>
            </a:r>
            <a:r>
              <a:rPr lang="zh-CN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.作業員名簿で通門カード出力する</a:t>
            </a:r>
          </a:p>
        </p:txBody>
      </p:sp>
      <p:sp>
        <p:nvSpPr>
          <p:cNvPr id="9" name="矩形 8"/>
          <p:cNvSpPr/>
          <p:nvPr/>
        </p:nvSpPr>
        <p:spPr>
          <a:xfrm>
            <a:off x="-118110" y="317944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626110" y="3032760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3.</a:t>
            </a:r>
            <a:r>
              <a:rPr lang="zh-CN" altLang="en-US" sz="28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MVSiteで作業員GS</a:t>
            </a:r>
            <a:r>
              <a:rPr lang="ja-JP" altLang="zh-CN" sz="28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から</a:t>
            </a:r>
            <a:r>
              <a:rPr lang="zh-CN" altLang="en-US" sz="28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同期</a:t>
            </a:r>
          </a:p>
        </p:txBody>
      </p:sp>
      <p:sp>
        <p:nvSpPr>
          <p:cNvPr id="11" name="矩形 10"/>
          <p:cNvSpPr/>
          <p:nvPr/>
        </p:nvSpPr>
        <p:spPr>
          <a:xfrm>
            <a:off x="-118110" y="4204970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626110" y="4080510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4.</a:t>
            </a:r>
            <a:r>
              <a:rPr lang="zh-CN" altLang="en-US" sz="2800">
                <a:latin typeface="Meiryo" panose="020B0804030504040204" charset="-128"/>
                <a:ea typeface="Meiryo" panose="020B0804030504040204" charset="-128"/>
                <a:cs typeface="Meiryo Regular" panose="020B0804030504040204" charset="-128"/>
              </a:rPr>
              <a:t>作業員顔登録</a:t>
            </a:r>
          </a:p>
        </p:txBody>
      </p:sp>
      <p:sp>
        <p:nvSpPr>
          <p:cNvPr id="13" name="矩形 12"/>
          <p:cNvSpPr/>
          <p:nvPr/>
        </p:nvSpPr>
        <p:spPr>
          <a:xfrm>
            <a:off x="-118110" y="523049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626110" y="5121275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5.</a:t>
            </a:r>
            <a:r>
              <a:rPr lang="zh-CN" altLang="en-US" sz="2800">
                <a:latin typeface="Meiryo" panose="020B0804030504040204" charset="-128"/>
                <a:ea typeface="Meiryo" panose="020B0804030504040204" charset="-128"/>
                <a:cs typeface="Meiryo" panose="020B0804030504040204" charset="-128"/>
              </a:rPr>
              <a:t>MVSiteで設備にアサイン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77825" y="-91440"/>
            <a:ext cx="5717540" cy="1051560"/>
          </a:xfrm>
        </p:spPr>
        <p:txBody>
          <a:bodyPr>
            <a:normAutofit/>
          </a:bodyPr>
          <a:lstStyle/>
          <a:p>
            <a:r>
              <a:rPr lang="zh-CN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</a:t>
            </a:r>
            <a:r>
              <a:rPr lang="zh-CN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.</a:t>
            </a:r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ja-JP" altLang="zh-CN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グリーンサイト</a:t>
            </a:r>
            <a:r>
              <a:rPr lang="ja-JP" altLang="en-US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にログイン</a:t>
            </a:r>
          </a:p>
        </p:txBody>
      </p:sp>
      <p:pic>
        <p:nvPicPr>
          <p:cNvPr id="6" name="图片 5" descr="1.CTJZ9282账户登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" y="1308100"/>
            <a:ext cx="5905500" cy="4241800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7104380" y="1308100"/>
            <a:ext cx="3991610" cy="1409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zh-CN" sz="22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  <a:sym typeface="+mn-ea"/>
              </a:rPr>
              <a:t>グリーンサイト</a:t>
            </a:r>
            <a:r>
              <a:rPr lang="en-US" altLang="zh-CN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にアクセスし、</a:t>
            </a:r>
            <a:r>
              <a:rPr lang="en-US" altLang="zh-CN" sz="22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Meiryo Bold" panose="020B0804030504040204" charset="-128"/>
                <a:sym typeface="Times New Roman" panose="02020603050405020304"/>
              </a:rPr>
              <a:t>協力会社ID</a:t>
            </a:r>
            <a:r>
              <a:rPr lang="en-US" altLang="zh-CN" sz="22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とパスワードを入力して、ログインしてください。</a:t>
            </a:r>
            <a:endParaRPr lang="en-US" altLang="zh-CN" sz="1800" kern="0">
              <a:latin typeface="Palatino Linotype"/>
              <a:ea typeface="宋体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800" kern="100">
                <a:latin typeface="Palatino Linotype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7104380" y="2925445"/>
            <a:ext cx="3991610" cy="29787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URL：</a:t>
            </a:r>
          </a:p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https://s2.portal.kensetsu-site.com/login</a:t>
            </a:r>
          </a:p>
          <a:p>
            <a:pPr algn="l"/>
            <a:endParaRPr lang="en-US" altLang="zh-CN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協力会社</a:t>
            </a:r>
            <a:r>
              <a:rPr lang="ja-JP" altLang="en-US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登録</a:t>
            </a:r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ID：CTJZ9282</a:t>
            </a:r>
          </a:p>
          <a:p>
            <a:pPr algn="l"/>
            <a:endParaRPr lang="en-US" altLang="zh-CN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  <a:p>
            <a:pPr algn="l"/>
            <a:r>
              <a:rPr lang="ja-JP" altLang="en-US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元請</a:t>
            </a:r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会社</a:t>
            </a:r>
            <a:r>
              <a:rPr lang="ja-JP" altLang="en-US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登録</a:t>
            </a:r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ID：RAHA5326</a:t>
            </a:r>
          </a:p>
          <a:p>
            <a:pPr algn="l"/>
            <a:endParaRPr lang="en-US" altLang="zh-CN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  <a:p>
            <a:pPr algn="l"/>
            <a:r>
              <a:rPr lang="en-US" altLang="zh-CN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共通PW：mcdp1234</a:t>
            </a:r>
            <a:r>
              <a:rPr lang="en-US" altLang="zh-CN" sz="1800" kern="100">
                <a:latin typeface="Palatino Linotype"/>
                <a:ea typeface="宋体"/>
                <a:cs typeface="Times New Roman" panose="02020603050405020304"/>
                <a:sym typeface="Times New Roman" panose="02020603050405020304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56590" y="-115570"/>
            <a:ext cx="5775325" cy="1051560"/>
          </a:xfrm>
        </p:spPr>
        <p:txBody>
          <a:bodyPr>
            <a:normAutofit fontScale="90000"/>
          </a:bodyPr>
          <a:lstStyle/>
          <a:p>
            <a:r>
              <a:rPr lang="en-US" altLang="zh-CN" sz="311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1.2</a:t>
            </a:r>
            <a:r>
              <a:rPr lang="ja-JP" altLang="en-US" sz="311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zh-CN" altLang="en-US" sz="311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G</a:t>
            </a:r>
            <a:r>
              <a:rPr lang="en-US" altLang="zh-CN" sz="311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reensite</a:t>
            </a:r>
            <a:r>
              <a:rPr lang="ja-JP" altLang="en-US" sz="311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（協力会社向け）</a:t>
            </a:r>
          </a:p>
        </p:txBody>
      </p:sp>
      <p:sp>
        <p:nvSpPr>
          <p:cNvPr id="7" name="文本框 7"/>
          <p:cNvSpPr txBox="1"/>
          <p:nvPr/>
        </p:nvSpPr>
        <p:spPr>
          <a:xfrm>
            <a:off x="7127875" y="1913255"/>
            <a:ext cx="4330700" cy="302895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「</a:t>
            </a:r>
            <a:r>
              <a:rPr lang="ja-JP" altLang="en-US" sz="27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グリーンサイト（協力会社向け）</a:t>
            </a:r>
            <a:r>
              <a:rPr lang="ja-JP" altLang="en-US" sz="27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」をクリックし、基本データの管理とグリーンサイトの管理することができます。</a:t>
            </a:r>
          </a:p>
        </p:txBody>
      </p:sp>
      <p:pic>
        <p:nvPicPr>
          <p:cNvPr id="2" name="图片 1" descr="2.協力会社向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5" y="1913255"/>
            <a:ext cx="3272790" cy="3195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377825" y="-91440"/>
            <a:ext cx="525526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1.3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ja-JP" altLang="en-US" sz="28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従業員基本情報登録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77825" y="1367155"/>
            <a:ext cx="7468870" cy="1205865"/>
            <a:chOff x="595" y="2039"/>
            <a:chExt cx="14240" cy="2660"/>
          </a:xfrm>
        </p:grpSpPr>
        <p:pic>
          <p:nvPicPr>
            <p:cNvPr id="6" name="图片 5" descr="3.従業員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" y="2039"/>
              <a:ext cx="14240" cy="266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091" y="3219"/>
              <a:ext cx="3184" cy="112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7"/>
          <p:cNvSpPr txBox="1"/>
          <p:nvPr/>
        </p:nvSpPr>
        <p:spPr>
          <a:xfrm>
            <a:off x="480060" y="4551680"/>
            <a:ext cx="11031220" cy="168719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①「</a:t>
            </a:r>
            <a:r>
              <a:rPr lang="ja-JP" altLang="en-US" sz="24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従業員</a:t>
            </a:r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」をクリックし、</a:t>
            </a:r>
          </a:p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②「</a:t>
            </a:r>
            <a:r>
              <a:rPr lang="ja-JP" altLang="en-US" sz="24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新規登録</a:t>
            </a:r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」従業員基本情報、情報編集、健康診断編集、雇用情報等編集を登録することができます。</a:t>
            </a:r>
          </a:p>
        </p:txBody>
      </p:sp>
      <p:sp>
        <p:nvSpPr>
          <p:cNvPr id="9" name="下箭头 8"/>
          <p:cNvSpPr/>
          <p:nvPr/>
        </p:nvSpPr>
        <p:spPr>
          <a:xfrm>
            <a:off x="1194435" y="2573020"/>
            <a:ext cx="556895" cy="8108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４.從業員情報一覽、新規登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3389630"/>
            <a:ext cx="11598910" cy="6940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622280" y="3507105"/>
            <a:ext cx="1128395" cy="48704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377825" y="-91440"/>
            <a:ext cx="525526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1.4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ja-JP" altLang="zh-CN" sz="2800">
                <a:latin typeface="Meiryo Regular" panose="020B0804030504040204" charset="-128"/>
                <a:ea typeface="Meiryo Regular" panose="020B0804030504040204" charset="-128"/>
                <a:cs typeface="Meiryo Regular" panose="020B0804030504040204" charset="-128"/>
              </a:rPr>
              <a:t>グリーンサイト一覧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10540" y="1043940"/>
            <a:ext cx="4809490" cy="3187700"/>
            <a:chOff x="1047" y="2082"/>
            <a:chExt cx="9802" cy="7566"/>
          </a:xfrm>
        </p:grpSpPr>
        <p:pic>
          <p:nvPicPr>
            <p:cNvPr id="6" name="图片 5" descr="６.グリーンファイル一覧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" y="2082"/>
              <a:ext cx="9803" cy="756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681" y="4169"/>
              <a:ext cx="2317" cy="56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zh-CN"/>
                <a:t>　</a:t>
              </a:r>
            </a:p>
          </p:txBody>
        </p:sp>
      </p:grpSp>
      <p:sp>
        <p:nvSpPr>
          <p:cNvPr id="7" name="文本框 7"/>
          <p:cNvSpPr txBox="1"/>
          <p:nvPr/>
        </p:nvSpPr>
        <p:spPr>
          <a:xfrm>
            <a:off x="5998845" y="1043940"/>
            <a:ext cx="5755640" cy="36449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①「</a:t>
            </a:r>
            <a:r>
              <a:rPr lang="ja-JP" altLang="en-US" sz="24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グリーンサイト一覧</a:t>
            </a:r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」をクリックし、</a:t>
            </a:r>
          </a:p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②「</a:t>
            </a:r>
            <a:r>
              <a:rPr lang="ja-JP" altLang="en-US" sz="24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RFJ通門テストプロジェクト：書類一覧</a:t>
            </a:r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」を選択して、提出書類一覧を確認してください。</a:t>
            </a:r>
          </a:p>
        </p:txBody>
      </p:sp>
      <p:pic>
        <p:nvPicPr>
          <p:cNvPr id="9" name="图片 8" descr="７.RFJ通門テストプロジェクト：書類一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4509770"/>
            <a:ext cx="8578850" cy="21717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08905" y="6206490"/>
            <a:ext cx="519430" cy="41783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12" name="矩形 11"/>
          <p:cNvSpPr/>
          <p:nvPr/>
        </p:nvSpPr>
        <p:spPr>
          <a:xfrm>
            <a:off x="574675" y="6206490"/>
            <a:ext cx="2133600" cy="41783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13" name="右箭头 12"/>
          <p:cNvSpPr/>
          <p:nvPr/>
        </p:nvSpPr>
        <p:spPr>
          <a:xfrm>
            <a:off x="2828290" y="6318885"/>
            <a:ext cx="2284095" cy="2501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96840" y="4580890"/>
            <a:ext cx="519430" cy="38417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174625" y="-91440"/>
            <a:ext cx="525526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1.5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ja-JP" altLang="en-US" sz="28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作業員名薄の確定</a:t>
            </a:r>
          </a:p>
        </p:txBody>
      </p:sp>
      <p:pic>
        <p:nvPicPr>
          <p:cNvPr id="6" name="图片 5" descr="８.作業員名薄：確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1036320"/>
            <a:ext cx="8326755" cy="2805430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432435" y="5038725"/>
            <a:ext cx="11262360" cy="16268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400" kern="0">
                <a:solidFill>
                  <a:srgbClr val="3C3C3C"/>
                </a:solidFill>
                <a:latin typeface="Meiryo" panose="020B0804030504040204" charset="-128"/>
                <a:ea typeface="Meiryo" panose="020B0804030504040204" charset="-128"/>
                <a:cs typeface="メイリオ" panose="020B0804030504040204" charset="-128"/>
                <a:sym typeface="Times New Roman" panose="02020603050405020304"/>
              </a:rPr>
              <a:t>①作業員名薄「</a:t>
            </a:r>
            <a:r>
              <a:rPr lang="ja-JP" altLang="en-US" sz="24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確定</a:t>
            </a:r>
            <a:r>
              <a:rPr lang="ja-JP" altLang="en-US" sz="2400" kern="0">
                <a:solidFill>
                  <a:srgbClr val="3C3C3C"/>
                </a:solidFill>
                <a:latin typeface="Meiryo" panose="020B0804030504040204" charset="-128"/>
                <a:ea typeface="Meiryo" panose="020B0804030504040204" charset="-128"/>
                <a:cs typeface="メイリオ" panose="020B0804030504040204" charset="-128"/>
                <a:sym typeface="Times New Roman" panose="02020603050405020304"/>
              </a:rPr>
              <a:t>」</a:t>
            </a:r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をクリックし、</a:t>
            </a:r>
          </a:p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②「</a:t>
            </a:r>
            <a:r>
              <a:rPr lang="ja-JP" altLang="en-US" sz="24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作業員名薄登録</a:t>
            </a:r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」を選択して、従業員を追加することができます。</a:t>
            </a:r>
          </a:p>
        </p:txBody>
      </p:sp>
      <p:pic>
        <p:nvPicPr>
          <p:cNvPr id="8" name="图片 7" descr="９.作業員名薄登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" y="3695065"/>
            <a:ext cx="11625580" cy="990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71905" y="3906520"/>
            <a:ext cx="1720850" cy="753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12" name="矩形 11"/>
          <p:cNvSpPr/>
          <p:nvPr/>
        </p:nvSpPr>
        <p:spPr>
          <a:xfrm>
            <a:off x="4247515" y="3151505"/>
            <a:ext cx="980440" cy="61023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8435" y="37147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-191135" y="-91440"/>
            <a:ext cx="525526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1.6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ja-JP" altLang="en-US" sz="28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従業員の追加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35735" y="1076325"/>
            <a:ext cx="9320439" cy="3893820"/>
            <a:chOff x="572" y="1715"/>
            <a:chExt cx="17119" cy="7152"/>
          </a:xfrm>
        </p:grpSpPr>
        <p:pic>
          <p:nvPicPr>
            <p:cNvPr id="6" name="图片 5" descr="10.左「従業員リスト」から作業員を選択「追加」ボタンを押下し、右の「選択作業員」追加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715"/>
              <a:ext cx="17119" cy="715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091" y="5400"/>
              <a:ext cx="2826" cy="58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zh-CN"/>
                <a:t>　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9294" y="5287"/>
              <a:ext cx="1205" cy="58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zh-CN"/>
                <a:t>　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734" y="4493"/>
              <a:ext cx="6441" cy="58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zh-CN"/>
                <a:t>　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854" y="7995"/>
              <a:ext cx="1879" cy="87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zh-CN"/>
                <a:t>　</a:t>
              </a:r>
            </a:p>
          </p:txBody>
        </p:sp>
      </p:grpSp>
      <p:sp>
        <p:nvSpPr>
          <p:cNvPr id="10" name="文本框 7"/>
          <p:cNvSpPr txBox="1"/>
          <p:nvPr/>
        </p:nvSpPr>
        <p:spPr>
          <a:xfrm>
            <a:off x="432435" y="5038725"/>
            <a:ext cx="11262360" cy="16268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400" kern="0">
                <a:solidFill>
                  <a:srgbClr val="3C3C3C"/>
                </a:solidFill>
                <a:latin typeface="Meiryo" panose="020B0804030504040204" charset="-128"/>
                <a:ea typeface="Meiryo" panose="020B0804030504040204" charset="-128"/>
                <a:cs typeface="メイリオ" panose="020B0804030504040204" charset="-128"/>
                <a:sym typeface="Times New Roman" panose="02020603050405020304"/>
              </a:rPr>
              <a:t>①</a:t>
            </a:r>
            <a:r>
              <a:rPr lang="ja-JP" altLang="en-US" sz="2400" kern="0">
                <a:solidFill>
                  <a:srgbClr val="3C3C3C"/>
                </a:solidFill>
                <a:latin typeface="Meiryo Regular" panose="020B0804030504040204" charset="-128"/>
                <a:ea typeface="Meiryo Regular" panose="020B0804030504040204" charset="-128"/>
                <a:cs typeface="メイリオ" panose="020B0804030504040204" charset="-128"/>
                <a:sym typeface="Times New Roman" panose="02020603050405020304"/>
              </a:rPr>
              <a:t>左の「従業員リスト」から対象となる作業員を選択して「追加」ボタンを押下し、右の「選択作業員」へ追加してください。</a:t>
            </a:r>
          </a:p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②「</a:t>
            </a:r>
            <a:r>
              <a:rPr lang="ja-JP" altLang="en-US" sz="2400" b="1" kern="0">
                <a:solidFill>
                  <a:srgbClr val="3C3C3C"/>
                </a:solidFill>
                <a:latin typeface="Meiryo Bold" panose="020B0804030504040204" charset="-128"/>
                <a:ea typeface="Meiryo Bold" panose="020B0804030504040204" charset="-128"/>
                <a:cs typeface="メイリオ" panose="020B0804030504040204" charset="-128"/>
                <a:sym typeface="Times New Roman" panose="02020603050405020304"/>
              </a:rPr>
              <a:t>職種・役割登録</a:t>
            </a:r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」をクリックし、職種・役割を登録</a:t>
            </a:r>
            <a:r>
              <a:rPr lang="ja-JP" altLang="en-US" sz="2400" kern="0">
                <a:solidFill>
                  <a:srgbClr val="3C3C3C"/>
                </a:solidFill>
                <a:latin typeface="Meiryo Regular" panose="020B0804030504040204" charset="-128"/>
                <a:ea typeface="Meiryo Regular" panose="020B0804030504040204" charset="-128"/>
                <a:cs typeface="メイリオ" panose="020B0804030504040204" charset="-128"/>
                <a:sym typeface="Times New Roman" panose="02020603050405020304"/>
              </a:rPr>
              <a:t>してください。</a:t>
            </a:r>
          </a:p>
          <a:p>
            <a:pPr algn="l"/>
            <a:endParaRPr lang="ja-JP" altLang="en-US" sz="2400" kern="0">
              <a:solidFill>
                <a:srgbClr val="3C3C3C"/>
              </a:solidFill>
              <a:latin typeface="メイリオ" panose="020B0804030504040204" charset="-128"/>
              <a:ea typeface="メイリオ" panose="020B0804030504040204" charset="-128"/>
              <a:cs typeface="メイリオ" panose="020B0804030504040204" charset="-128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55270" y="462915"/>
            <a:ext cx="1244727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-267970" y="0"/>
            <a:ext cx="525526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1.7</a:t>
            </a:r>
            <a:r>
              <a:rPr lang="ja-JP" altLang="en-US" sz="2800" b="1">
                <a:latin typeface="Meiryo Bold" panose="020B0804030504040204" charset="-128"/>
                <a:ea typeface="Meiryo Bold" panose="020B0804030504040204" charset="-128"/>
                <a:cs typeface="Meiryo Regular" panose="020B0804030504040204" charset="-128"/>
              </a:rPr>
              <a:t>　</a:t>
            </a:r>
            <a:r>
              <a:rPr lang="en-US" altLang="ja-JP" sz="28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書類提出</a:t>
            </a:r>
          </a:p>
        </p:txBody>
      </p:sp>
      <p:pic>
        <p:nvPicPr>
          <p:cNvPr id="7" name="图片 6" descr="1.7書類提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0" y="1134110"/>
            <a:ext cx="7811770" cy="3613150"/>
          </a:xfrm>
          <a:prstGeom prst="rect">
            <a:avLst/>
          </a:prstGeom>
        </p:spPr>
      </p:pic>
      <p:sp>
        <p:nvSpPr>
          <p:cNvPr id="10" name="文本框 7"/>
          <p:cNvSpPr txBox="1"/>
          <p:nvPr/>
        </p:nvSpPr>
        <p:spPr>
          <a:xfrm>
            <a:off x="548640" y="5024120"/>
            <a:ext cx="10839450" cy="16268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作業員名簿が再提出待ち（ピンク）になったら、書類提出ボタンを押してください。</a:t>
            </a:r>
          </a:p>
          <a:p>
            <a:pPr algn="l"/>
            <a:r>
              <a:rPr lang="ja-JP" altLang="en-US" sz="2400" kern="0">
                <a:solidFill>
                  <a:srgbClr val="3C3C3C"/>
                </a:solidFill>
                <a:latin typeface="メイリオ" panose="020B0804030504040204" charset="-128"/>
                <a:ea typeface="メイリオ" panose="020B0804030504040204" charset="-128"/>
                <a:cs typeface="メイリオ" panose="020B0804030504040204" charset="-128"/>
                <a:sym typeface="Times New Roman" panose="02020603050405020304"/>
              </a:rPr>
              <a:t>これで作業員は「元請会社向け」登録されます。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582160" y="3682365"/>
            <a:ext cx="607060" cy="4152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8" name="矩形 7"/>
          <p:cNvSpPr/>
          <p:nvPr/>
        </p:nvSpPr>
        <p:spPr>
          <a:xfrm>
            <a:off x="4413250" y="4331970"/>
            <a:ext cx="646430" cy="4152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zh-CN"/>
              <a:t>　</a:t>
            </a:r>
          </a:p>
        </p:txBody>
      </p:sp>
      <p:sp>
        <p:nvSpPr>
          <p:cNvPr id="9" name="下箭头 8"/>
          <p:cNvSpPr/>
          <p:nvPr/>
        </p:nvSpPr>
        <p:spPr>
          <a:xfrm>
            <a:off x="4772660" y="4131310"/>
            <a:ext cx="178435" cy="18351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639</Words>
  <Application>Microsoft Office PowerPoint</Application>
  <PresentationFormat>ワイド画面</PresentationFormat>
  <Paragraphs>85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Meiryo Bold</vt:lpstr>
      <vt:lpstr>Meiryo Regular</vt:lpstr>
      <vt:lpstr>宋体</vt:lpstr>
      <vt:lpstr>Meiryo</vt:lpstr>
      <vt:lpstr>Meiryo</vt:lpstr>
      <vt:lpstr>Arial</vt:lpstr>
      <vt:lpstr>Calibri</vt:lpstr>
      <vt:lpstr>Palatino Linotype</vt:lpstr>
      <vt:lpstr>WPS</vt:lpstr>
      <vt:lpstr>作業員のGS・MV-site 登録マニュアル</vt:lpstr>
      <vt:lpstr>1.GS(協力会社向け)で作業員の必須情報を記入し、名簿に登録</vt:lpstr>
      <vt:lpstr>1.1　グリーンサイトにログイン</vt:lpstr>
      <vt:lpstr>1.2　Greensite（協力会社向け）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23</cp:revision>
  <dcterms:created xsi:type="dcterms:W3CDTF">2023-10-19T01:06:16Z</dcterms:created>
  <dcterms:modified xsi:type="dcterms:W3CDTF">2023-11-02T22:51:03Z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2052-6.2.0.8299</vt:lpwstr>
  </property>
  <property fmtid="{D5CDD505-2E9C-101B-9397-08002B2CF9AE}" pid="3" name="ICV">
    <vt:lpwstr>A6920D1FD6445F99459A2C65032AD8C0_41</vt:lpwstr>
  </property>
</Properties>
</file>